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10ac215dd_0_4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10ac215d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10ac215dd_0_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10ac215d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 on the bottom, true label on the side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ddc06ef68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ddc06ef6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ddc06ef68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dddc06ef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56b69a87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56b69a8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10ac215d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10ac215d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5a2b30971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5a2b309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5a2b30971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5a2b309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10ac215dd_0_3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10ac215d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39585003d_1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39585003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convolutional neural network, type of model that a data scientist can use that works well in image classification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39585003d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39585003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10ac215dd_0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10ac215d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39585003d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39585003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39585003d_1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39585003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39585003d_1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39585003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39585003d_1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39585003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39585003d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39585003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39585003d_1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39585003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39585003d_1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39585003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39585003d_1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439585003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38b1b92d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38b1b92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to result in the following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required to input material manually into a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 are predictable and can be trained to get it right.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href="https://www.flaticon.com/free-icons/human-error" title="human error icons"&gt;Human error icons created by Parzival’ 1997 -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href="https://www.flaticon.com/free-icons/down-time" title="down time icons"&gt;Down time icons created by Freepik - Flaticon&lt;/a&gt;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38926c09a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38926c0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to result in the following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required to input material manually into a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 are predictable and can be trained to get it right.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href="https://www.flaticon.com/free-icons/human-error" title="human error icons"&gt;Human error icons created by Parzival’ 1997 -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href="https://www.flaticon.com/free-icons/down-time" title="down time icons"&gt;Down time icons created by Freepik - Flaticon&lt;/a&gt;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38926c09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38926c0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convolutional neural network, type of model that a data scientist can use that works well in image classification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b64674489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b646744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taken over the course of one day at the facility.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38926c09a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38926c09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taken over the course of one day at the facility.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b64674489_0_2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b6467448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 collected on a iphone 13  over one day period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each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10ac215dd_0_4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10ac215d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jpg"/><Relationship Id="rId10" Type="http://schemas.openxmlformats.org/officeDocument/2006/relationships/image" Target="../media/image7.jpg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.jpg"/><Relationship Id="rId9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12.jpg"/><Relationship Id="rId7" Type="http://schemas.openxmlformats.org/officeDocument/2006/relationships/image" Target="../media/image6.jpg"/><Relationship Id="rId8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21750" y="153475"/>
            <a:ext cx="6100500" cy="8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Processing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060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Tim Fuger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May, 2023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725950" y="1012975"/>
            <a:ext cx="36921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Mesh</a:t>
            </a:r>
            <a:r>
              <a:rPr lang="en">
                <a:solidFill>
                  <a:srgbClr val="F3F3F3"/>
                </a:solidFill>
              </a:rPr>
              <a:t> Classification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025" y="1757275"/>
            <a:ext cx="2783939" cy="21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Incorrect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2107" r="2107" t="0"/>
          <a:stretch/>
        </p:blipFill>
        <p:spPr>
          <a:xfrm>
            <a:off x="4525400" y="0"/>
            <a:ext cx="46185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199800" y="653750"/>
            <a:ext cx="33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</a:t>
            </a:r>
            <a:r>
              <a:rPr lang="en">
                <a:solidFill>
                  <a:schemeClr val="dk1"/>
                </a:solidFill>
              </a:rPr>
              <a:t>orrect images show images which have varied issues to be dealt with: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5208950" y="3583075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6876100" y="226350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8543250" y="226350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5208950" y="1886025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876100" y="1886025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8543250" y="1886025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8543250" y="3583075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61750" y="1566621"/>
            <a:ext cx="39816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FF9900"/>
                </a:solidFill>
              </a:rPr>
              <a:t>Most mispredictions in CNC (0) class</a:t>
            </a:r>
            <a:endParaRPr sz="1620">
              <a:solidFill>
                <a:srgbClr val="FF9900"/>
              </a:solidFill>
            </a:endParaRPr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199800" y="2335803"/>
            <a:ext cx="39816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rPr lang="en" sz="1620">
                <a:solidFill>
                  <a:srgbClr val="B45F06"/>
                </a:solidFill>
              </a:rPr>
              <a:t>Material feature integrated into model would fix mispredictions with Metal Laser (2) and Metal Band Saw (1)</a:t>
            </a:r>
            <a:endParaRPr sz="1620">
              <a:solidFill>
                <a:srgbClr val="B45F06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5248675" y="397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6938000" y="397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6915700" y="17369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199800" y="3721878"/>
            <a:ext cx="39816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rPr lang="en" sz="1620">
                <a:solidFill>
                  <a:schemeClr val="accent5"/>
                </a:solidFill>
              </a:rPr>
              <a:t>The Mesh faces integrated into a different model architecture </a:t>
            </a:r>
            <a:r>
              <a:rPr lang="en" sz="1620">
                <a:solidFill>
                  <a:schemeClr val="accent5"/>
                </a:solidFill>
              </a:rPr>
              <a:t>would fix mispredictions with Panel Saw (3)</a:t>
            </a:r>
            <a:endParaRPr sz="1620">
              <a:solidFill>
                <a:schemeClr val="accent5"/>
              </a:solidFill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8582725" y="17369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248550" y="17369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248675" y="34341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8582725" y="397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25" y="809850"/>
            <a:ext cx="4655201" cy="37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7" name="Google Shape;167;p23"/>
          <p:cNvSpPr txBox="1"/>
          <p:nvPr>
            <p:ph type="title"/>
          </p:nvPr>
        </p:nvSpPr>
        <p:spPr>
          <a:xfrm>
            <a:off x="6474625" y="809850"/>
            <a:ext cx="9345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Metrics</a:t>
            </a:r>
            <a:endParaRPr sz="1820"/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4951075" y="2384146"/>
            <a:ext cx="39816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FF9900"/>
                </a:solidFill>
              </a:rPr>
              <a:t>CNC Precision at 73%</a:t>
            </a:r>
            <a:endParaRPr sz="1620">
              <a:solidFill>
                <a:srgbClr val="FF9900"/>
              </a:solidFill>
            </a:endParaRPr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4951075" y="3604675"/>
            <a:ext cx="39816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B45F06"/>
                </a:solidFill>
              </a:rPr>
              <a:t>CNC recall at 50% and F1-score at 59%</a:t>
            </a:r>
            <a:endParaRPr sz="1620">
              <a:solidFill>
                <a:srgbClr val="B45F06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897600" y="973200"/>
            <a:ext cx="649800" cy="3197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897600" y="976175"/>
            <a:ext cx="3211800" cy="634200"/>
          </a:xfrm>
          <a:prstGeom prst="rect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1059750" y="1130525"/>
            <a:ext cx="325500" cy="3255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type="title"/>
          </p:nvPr>
        </p:nvSpPr>
        <p:spPr>
          <a:xfrm>
            <a:off x="5418775" y="1227800"/>
            <a:ext cx="30462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/>
              <a:t>Total of 96 items in test set</a:t>
            </a:r>
            <a:endParaRPr sz="18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 Implementation</a:t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1419599" y="1490075"/>
            <a:ext cx="63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Model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be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implemented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designating CNC processes with engineering supervision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1419599" y="2132988"/>
            <a:ext cx="63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Human assignment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should happen for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all items identified as not CNC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the algorithm.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939600" y="3418813"/>
            <a:ext cx="726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assignment flow diagram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should be given to an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administrative member to handle assignments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419599" y="2775900"/>
            <a:ext cx="63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Manual assignment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the 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CNC class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needs to be 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triple checked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633200" y="4061725"/>
            <a:ext cx="75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shall be 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improved over a 90 day period,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after which full deployment for all 5 classes would be possible.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3238225" y="1523025"/>
            <a:ext cx="23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Gather more accurate measurements on machine time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factory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rather than provided estimates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925838" y="1523025"/>
            <a:ext cx="168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Increase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amount of 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train on by using 10,000 or 20,000 3D models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913250" y="1523025"/>
            <a:ext cx="261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Better accuracy</a:t>
            </a:r>
            <a:r>
              <a:rPr lang="en" sz="12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could be obtained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utilizing other types of </a:t>
            </a: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neural</a:t>
            </a: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 network architectures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(not only analyzing pointclouds)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1443325" y="745925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4100863" y="745925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6758400" y="745925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3238225" y="3683600"/>
            <a:ext cx="23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Gather more accurate measurements for material square footage</a:t>
            </a:r>
            <a:r>
              <a:rPr b="1" lang="en" sz="12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models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rather provided estimates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925838" y="3683600"/>
            <a:ext cx="168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Integrate materials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into the modeling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1443325" y="2906500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4100863" y="2906500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5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64590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64590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Final Model</a:t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710475" y="41814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Precision for CNC is perfect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5225688" y="4181400"/>
            <a:ext cx="28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 values overall metrics </a:t>
            </a:r>
            <a:r>
              <a:rPr b="1" lang="en">
                <a:solidFill>
                  <a:schemeClr val="dk1"/>
                </a:solidFill>
              </a:rPr>
              <a:t>without data augmentation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719" r="719" t="0"/>
          <a:stretch/>
        </p:blipFill>
        <p:spPr>
          <a:xfrm>
            <a:off x="138776" y="759450"/>
            <a:ext cx="3999995" cy="326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Final Model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Time Material Cost</a:t>
            </a:r>
            <a:endParaRPr/>
          </a:p>
        </p:txBody>
      </p:sp>
      <p:sp>
        <p:nvSpPr>
          <p:cNvPr id="232" name="Google Shape;232;p30"/>
          <p:cNvSpPr txBox="1"/>
          <p:nvPr/>
        </p:nvSpPr>
        <p:spPr>
          <a:xfrm>
            <a:off x="710475" y="41814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CNC highest time cost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5225688" y="4181400"/>
            <a:ext cx="28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TFL highest spending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CNC highest material cost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450"/>
            <a:ext cx="4419599" cy="290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230" y="759450"/>
            <a:ext cx="4298368" cy="29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Mesh Vertices</a:t>
            </a: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1051438" y="4144025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Wide variance in mesh vertices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5598900" y="4181400"/>
            <a:ext cx="28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Outliers at 6000 and 2600 vertices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3" y="1086863"/>
            <a:ext cx="4654674" cy="25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693" y="1086863"/>
            <a:ext cx="3603021" cy="25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36450" y="1583750"/>
            <a:ext cx="7326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C78D8"/>
                </a:solidFill>
              </a:rPr>
              <a:t>Reduce engineering time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rgbClr val="3C78D8"/>
                </a:solidFill>
              </a:rPr>
              <a:t>and error</a:t>
            </a:r>
            <a:r>
              <a:rPr lang="en" sz="2400">
                <a:solidFill>
                  <a:schemeClr val="dk1"/>
                </a:solidFill>
              </a:rPr>
              <a:t> in order to</a:t>
            </a:r>
            <a:r>
              <a:rPr lang="en" sz="2400">
                <a:solidFill>
                  <a:schemeClr val="dk1"/>
                </a:solidFill>
              </a:rPr>
              <a:t> assign the </a:t>
            </a:r>
            <a:r>
              <a:rPr lang="en" sz="2400">
                <a:solidFill>
                  <a:srgbClr val="E69138"/>
                </a:solidFill>
              </a:rPr>
              <a:t>manufacturing process </a:t>
            </a:r>
            <a:r>
              <a:rPr lang="en" sz="2400">
                <a:solidFill>
                  <a:schemeClr val="dk1"/>
                </a:solidFill>
              </a:rPr>
              <a:t>for </a:t>
            </a:r>
            <a:r>
              <a:rPr lang="en" sz="2400">
                <a:solidFill>
                  <a:srgbClr val="F1C232"/>
                </a:solidFill>
              </a:rPr>
              <a:t>individual parts </a:t>
            </a:r>
            <a:r>
              <a:rPr lang="en" sz="2400">
                <a:solidFill>
                  <a:schemeClr val="dk1"/>
                </a:solidFill>
              </a:rPr>
              <a:t>at Fab Inc.</a:t>
            </a:r>
            <a:endParaRPr sz="100"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05400" y="118425"/>
            <a:ext cx="7217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Business Problem</a:t>
            </a:r>
            <a:endParaRPr b="1"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Base Model</a:t>
            </a:r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710475" y="41814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Precision for CNC is perfect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5225688" y="4181400"/>
            <a:ext cx="28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 values overall metrics </a:t>
            </a:r>
            <a:r>
              <a:rPr b="1" lang="en">
                <a:solidFill>
                  <a:schemeClr val="dk1"/>
                </a:solidFill>
              </a:rPr>
              <a:t>without data augmentation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6" y="759450"/>
            <a:ext cx="3999995" cy="32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Base Model</a:t>
            </a:r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1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2736188" y="4293525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alues </a:t>
            </a:r>
            <a:r>
              <a:rPr b="1" lang="en">
                <a:solidFill>
                  <a:schemeClr val="dk1"/>
                </a:solidFill>
              </a:rPr>
              <a:t>with data augmentation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76" y="759450"/>
            <a:ext cx="3999995" cy="32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1</a:t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2</a:t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b="0" l="719" r="719" t="0"/>
          <a:stretch/>
        </p:blipFill>
        <p:spPr>
          <a:xfrm>
            <a:off x="138776" y="759450"/>
            <a:ext cx="3999995" cy="326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2736188" y="4218750"/>
            <a:ext cx="28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Values </a:t>
            </a:r>
            <a:r>
              <a:rPr b="1" lang="en">
                <a:solidFill>
                  <a:schemeClr val="dk1"/>
                </a:solidFill>
              </a:rPr>
              <a:t>with data augmentation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Expand Channels for neural network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2</a:t>
            </a: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slowly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3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b="0" l="719" r="719" t="0"/>
          <a:stretch/>
        </p:blipFill>
        <p:spPr>
          <a:xfrm>
            <a:off x="138776" y="759450"/>
            <a:ext cx="3999995" cy="326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/>
        </p:nvSpPr>
        <p:spPr>
          <a:xfrm>
            <a:off x="2736188" y="4218750"/>
            <a:ext cx="28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Values </a:t>
            </a:r>
            <a:r>
              <a:rPr b="1" lang="en">
                <a:solidFill>
                  <a:schemeClr val="dk1"/>
                </a:solidFill>
              </a:rPr>
              <a:t>with data augmentation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Lower batch size and different optimizer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3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stagnating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erractic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0" l="416" r="416" t="0"/>
          <a:stretch/>
        </p:blipFill>
        <p:spPr>
          <a:xfrm>
            <a:off x="152400" y="759450"/>
            <a:ext cx="4328648" cy="30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4</a:t>
            </a:r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76" y="759450"/>
            <a:ext cx="3999995" cy="32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/>
        </p:nvSpPr>
        <p:spPr>
          <a:xfrm>
            <a:off x="2736188" y="4218750"/>
            <a:ext cx="28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Values </a:t>
            </a:r>
            <a:r>
              <a:rPr b="1" lang="en">
                <a:solidFill>
                  <a:schemeClr val="dk1"/>
                </a:solidFill>
              </a:rPr>
              <a:t>with data augmentation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Longer training improving on model 2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4</a:t>
            </a:r>
            <a:endParaRPr/>
          </a:p>
        </p:txBody>
      </p:sp>
      <p:sp>
        <p:nvSpPr>
          <p:cNvPr id="327" name="Google Shape;327;p41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05400" y="118425"/>
            <a:ext cx="7217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Business Problem</a:t>
            </a:r>
            <a:endParaRPr b="1"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802500" y="4059950"/>
            <a:ext cx="16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Reduce time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212750" y="4059950"/>
            <a:ext cx="24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Reduce human error</a:t>
            </a:r>
            <a:endParaRPr b="1" sz="1800">
              <a:solidFill>
                <a:srgbClr val="3C78D8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150" y="1578550"/>
            <a:ext cx="1986400" cy="19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900" y="1219650"/>
            <a:ext cx="2659800" cy="26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314600" y="4459075"/>
            <a:ext cx="24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7%</a:t>
            </a:r>
            <a:endParaRPr b="1" sz="1800">
              <a:solidFill>
                <a:srgbClr val="3C78D8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390300" y="4521650"/>
            <a:ext cx="24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8 hours per month</a:t>
            </a:r>
            <a:endParaRPr b="1" sz="1800">
              <a:solidFill>
                <a:srgbClr val="3C78D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05400" y="118425"/>
            <a:ext cx="7217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Business Problem</a:t>
            </a:r>
            <a:endParaRPr b="1"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338" y="710625"/>
            <a:ext cx="6323333" cy="4128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5293025" y="3954825"/>
            <a:ext cx="1599900" cy="7326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317575" y="882175"/>
            <a:ext cx="4575300" cy="6654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636450" y="1583750"/>
            <a:ext cx="7326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To develop a </a:t>
            </a:r>
            <a:r>
              <a:rPr b="1" lang="en" sz="2400">
                <a:solidFill>
                  <a:srgbClr val="3C78D8"/>
                </a:solidFill>
              </a:rPr>
              <a:t>Convolutional Neural Network</a:t>
            </a:r>
            <a:r>
              <a:rPr lang="en" sz="2400">
                <a:solidFill>
                  <a:schemeClr val="dk1"/>
                </a:solidFill>
              </a:rPr>
              <a:t> that can properly </a:t>
            </a:r>
            <a:r>
              <a:rPr lang="en" sz="2400">
                <a:solidFill>
                  <a:srgbClr val="E69138"/>
                </a:solidFill>
              </a:rPr>
              <a:t>identify the required processes </a:t>
            </a:r>
            <a:r>
              <a:rPr lang="en" sz="2400">
                <a:solidFill>
                  <a:schemeClr val="dk1"/>
                </a:solidFill>
              </a:rPr>
              <a:t>for each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rgbClr val="F1C232"/>
                </a:solidFill>
              </a:rPr>
              <a:t>3D modeled part.</a:t>
            </a:r>
            <a:endParaRPr sz="100"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105400" y="118425"/>
            <a:ext cx="7217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Project objective</a:t>
            </a:r>
            <a:endParaRPr b="1"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00" y="682976"/>
            <a:ext cx="1739026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960" y="681113"/>
            <a:ext cx="1889727" cy="145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922" y="682969"/>
            <a:ext cx="1692706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862" y="682972"/>
            <a:ext cx="1692700" cy="145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8796" y="682972"/>
            <a:ext cx="1538724" cy="14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688" y="3080072"/>
            <a:ext cx="1739025" cy="132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7547" y="3191382"/>
            <a:ext cx="1788124" cy="110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0506" y="3080087"/>
            <a:ext cx="1788114" cy="13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73454" y="3161925"/>
            <a:ext cx="1634383" cy="11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72672" y="3083812"/>
            <a:ext cx="1651379" cy="132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98100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Bench1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053263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Bench2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908438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Cab1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687638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Cab2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7378600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Cab3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28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98100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004513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Shelf1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part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96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845000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Shelf2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621088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Station1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328800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28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09125" y="843675"/>
            <a:ext cx="39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Meshes</a:t>
            </a:r>
            <a:r>
              <a:rPr lang="en">
                <a:solidFill>
                  <a:schemeClr val="dk1"/>
                </a:solidFill>
              </a:rPr>
              <a:t> show a variety of shapes from different parts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09125" y="1595550"/>
            <a:ext cx="39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Human identified class of cutting manufacturing process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582" y="0"/>
            <a:ext cx="50154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5737750" y="2306000"/>
            <a:ext cx="32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CNC and Panel Saw are the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 processes used at the machine to cut material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5737750" y="1429700"/>
            <a:ext cx="328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995 parts model in total, divided into 5 classes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75" y="607043"/>
            <a:ext cx="5465375" cy="421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Correct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416" r="416" t="0"/>
          <a:stretch/>
        </p:blipFill>
        <p:spPr>
          <a:xfrm>
            <a:off x="4362135" y="0"/>
            <a:ext cx="47818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503249" y="2156100"/>
            <a:ext cx="32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Correct meshes show metal weldments and flat panels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